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82" r:id="rId6"/>
    <p:sldId id="278" r:id="rId7"/>
    <p:sldId id="279" r:id="rId8"/>
    <p:sldId id="275" r:id="rId9"/>
    <p:sldId id="285" r:id="rId10"/>
    <p:sldId id="280" r:id="rId11"/>
    <p:sldId id="268" r:id="rId12"/>
    <p:sldId id="286" r:id="rId13"/>
    <p:sldId id="271" r:id="rId14"/>
    <p:sldId id="272" r:id="rId15"/>
    <p:sldId id="267" r:id="rId16"/>
    <p:sldId id="281" r:id="rId17"/>
    <p:sldId id="270" r:id="rId18"/>
    <p:sldId id="274" r:id="rId19"/>
    <p:sldId id="273" r:id="rId20"/>
    <p:sldId id="269" r:id="rId21"/>
    <p:sldId id="266" r:id="rId22"/>
  </p:sldIdLst>
  <p:sldSz cx="9144000" cy="5143500" type="screen16x9"/>
  <p:notesSz cx="6858000" cy="9144000"/>
  <p:embeddedFontLst>
    <p:embeddedFont>
      <p:font typeface="Eras Medium ITC" panose="020B0602030504020804" pitchFamily="34" charset="0"/>
      <p:regular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33" autoAdjust="0"/>
    <p:restoredTop sz="93076" autoAdjust="0"/>
  </p:normalViewPr>
  <p:slideViewPr>
    <p:cSldViewPr snapToGrid="0">
      <p:cViewPr varScale="1">
        <p:scale>
          <a:sx n="78" d="100"/>
          <a:sy n="78" d="100"/>
        </p:scale>
        <p:origin x="259"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1c03363b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1c03363b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1c03363b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1c03363b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1c03363b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1c03363b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Can speak about why we chose the Kaggle datasets.</a:t>
            </a:r>
            <a:endParaRPr dirty="0"/>
          </a:p>
          <a:p>
            <a:pPr marL="457200" lvl="0" indent="-298450" algn="l" rtl="0">
              <a:spcBef>
                <a:spcPts val="0"/>
              </a:spcBef>
              <a:spcAft>
                <a:spcPts val="0"/>
              </a:spcAft>
              <a:buSzPts val="1100"/>
              <a:buChar char="-"/>
            </a:pPr>
            <a:r>
              <a:rPr lang="en" dirty="0"/>
              <a:t>Why we chose to clean the data in the </a:t>
            </a:r>
            <a:r>
              <a:rPr lang="en" dirty="0" err="1"/>
              <a:t>juypter</a:t>
            </a:r>
            <a:r>
              <a:rPr lang="en" dirty="0"/>
              <a:t> notebook/python and use pandas/polars.</a:t>
            </a:r>
            <a:endParaRPr dirty="0"/>
          </a:p>
          <a:p>
            <a:pPr marL="457200" lvl="0" indent="-298450" algn="l" rtl="0">
              <a:spcBef>
                <a:spcPts val="0"/>
              </a:spcBef>
              <a:spcAft>
                <a:spcPts val="0"/>
              </a:spcAft>
              <a:buSzPts val="1100"/>
              <a:buChar char="-"/>
            </a:pPr>
            <a:r>
              <a:rPr lang="en" dirty="0"/>
              <a:t>Why we opted for a SQL database and not a NoSQL database (we had a more structured dataset to work with which worked better with a SQL database, and we wanted to then use tables to manipulate the data to see trends and that would be better suited in a SQL database)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173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4122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3656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588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b1c03363ba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b1c03363b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60950" y="1368970"/>
            <a:ext cx="8222100" cy="7063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480" dirty="0">
                <a:latin typeface="Eras Medium ITC" panose="020F0502020204030204" pitchFamily="34" charset="0"/>
                <a:cs typeface="Eras Medium ITC" panose="020F0502020204030204" pitchFamily="34" charset="0"/>
              </a:rPr>
              <a:t>Data Engineering: 2022 FIFA World Cup</a:t>
            </a:r>
            <a:endParaRPr sz="3480" dirty="0">
              <a:latin typeface="Eras Medium ITC" panose="020F0502020204030204" pitchFamily="34" charset="0"/>
              <a:cs typeface="Eras Medium ITC" panose="020F0502020204030204" pitchFamily="34" charset="0"/>
            </a:endParaRPr>
          </a:p>
        </p:txBody>
      </p:sp>
      <p:sp>
        <p:nvSpPr>
          <p:cNvPr id="86" name="Google Shape;86;p13"/>
          <p:cNvSpPr txBox="1">
            <a:spLocks noGrp="1"/>
          </p:cNvSpPr>
          <p:nvPr>
            <p:ph type="subTitle" idx="1"/>
          </p:nvPr>
        </p:nvSpPr>
        <p:spPr>
          <a:xfrm>
            <a:off x="598100" y="2715943"/>
            <a:ext cx="8222100" cy="1560221"/>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en" sz="1625" dirty="0">
                <a:latin typeface="Eras Medium ITC" panose="020F0502020204030204" pitchFamily="34" charset="0"/>
                <a:cs typeface="Eras Medium ITC" panose="020F0502020204030204" pitchFamily="34" charset="0"/>
              </a:rPr>
              <a:t>Solution_Makers</a:t>
            </a:r>
            <a:endParaRPr sz="16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endParaRPr lang="en"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Members: </a:t>
            </a: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Dariel Ibanez</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Nelson Velasco</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Mia Serrano-Salow</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Patricia Young</a:t>
            </a:r>
            <a:endParaRPr sz="1225" dirty="0">
              <a:latin typeface="Eras Medium ITC" panose="020F0502020204030204" pitchFamily="34" charset="0"/>
              <a:cs typeface="Eras Medium ITC" panose="020F0502020204030204" pitchFamily="34" charset="0"/>
            </a:endParaRPr>
          </a:p>
        </p:txBody>
      </p:sp>
      <p:pic>
        <p:nvPicPr>
          <p:cNvPr id="87" name="Google Shape;87;p13"/>
          <p:cNvPicPr preferRelativeResize="0"/>
          <p:nvPr/>
        </p:nvPicPr>
        <p:blipFill>
          <a:blip r:embed="rId3">
            <a:alphaModFix/>
          </a:blip>
          <a:stretch>
            <a:fillRect/>
          </a:stretch>
        </p:blipFill>
        <p:spPr>
          <a:xfrm>
            <a:off x="4465474" y="2288850"/>
            <a:ext cx="4354727" cy="2614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CF19-C146-73E8-066C-7C899C5F7DA4}"/>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Drop Unnecessary Columns</a:t>
            </a:r>
          </a:p>
        </p:txBody>
      </p:sp>
      <p:pic>
        <p:nvPicPr>
          <p:cNvPr id="7" name="Picture 6" descr="A screenshot of a computer code&#10;&#10;Description automatically generated">
            <a:extLst>
              <a:ext uri="{FF2B5EF4-FFF2-40B4-BE49-F238E27FC236}">
                <a16:creationId xmlns:a16="http://schemas.microsoft.com/office/drawing/2014/main" id="{BAACE8E8-6152-4DF4-07DA-4D511420C2D5}"/>
              </a:ext>
            </a:extLst>
          </p:cNvPr>
          <p:cNvPicPr>
            <a:picLocks noChangeAspect="1"/>
          </p:cNvPicPr>
          <p:nvPr/>
        </p:nvPicPr>
        <p:blipFill>
          <a:blip r:embed="rId2"/>
          <a:stretch>
            <a:fillRect/>
          </a:stretch>
        </p:blipFill>
        <p:spPr>
          <a:xfrm>
            <a:off x="350201" y="1229875"/>
            <a:ext cx="7772400" cy="2348746"/>
          </a:xfrm>
          <a:prstGeom prst="rect">
            <a:avLst/>
          </a:prstGeom>
        </p:spPr>
      </p:pic>
    </p:spTree>
    <p:extLst>
      <p:ext uri="{BB962C8B-B14F-4D97-AF65-F5344CB8AC3E}">
        <p14:creationId xmlns:p14="http://schemas.microsoft.com/office/powerpoint/2010/main" val="1498683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FCD3-7E73-42C5-DC50-8DFEEBA68E72}"/>
              </a:ext>
            </a:extLst>
          </p:cNvPr>
          <p:cNvSpPr>
            <a:spLocks noGrp="1"/>
          </p:cNvSpPr>
          <p:nvPr>
            <p:ph type="title"/>
          </p:nvPr>
        </p:nvSpPr>
        <p:spPr>
          <a:xfrm>
            <a:off x="311700" y="29972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Create a Polars DataFrame</a:t>
            </a:r>
          </a:p>
        </p:txBody>
      </p:sp>
      <p:pic>
        <p:nvPicPr>
          <p:cNvPr id="9" name="Picture 8" descr="A screenshot of a computer&#10;&#10;Description automatically generated">
            <a:extLst>
              <a:ext uri="{FF2B5EF4-FFF2-40B4-BE49-F238E27FC236}">
                <a16:creationId xmlns:a16="http://schemas.microsoft.com/office/drawing/2014/main" id="{D8A61BB1-A2D8-C97F-18EE-10FD9E1D1451}"/>
              </a:ext>
            </a:extLst>
          </p:cNvPr>
          <p:cNvPicPr>
            <a:picLocks noChangeAspect="1"/>
          </p:cNvPicPr>
          <p:nvPr/>
        </p:nvPicPr>
        <p:blipFill>
          <a:blip r:embed="rId3"/>
          <a:stretch>
            <a:fillRect/>
          </a:stretch>
        </p:blipFill>
        <p:spPr>
          <a:xfrm>
            <a:off x="311700" y="907526"/>
            <a:ext cx="7772400" cy="3528996"/>
          </a:xfrm>
          <a:prstGeom prst="rect">
            <a:avLst/>
          </a:prstGeom>
        </p:spPr>
      </p:pic>
    </p:spTree>
    <p:extLst>
      <p:ext uri="{BB962C8B-B14F-4D97-AF65-F5344CB8AC3E}">
        <p14:creationId xmlns:p14="http://schemas.microsoft.com/office/powerpoint/2010/main" val="1294415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CC43-9E49-3F7B-1D09-9BCAB7D10486}"/>
              </a:ext>
            </a:extLst>
          </p:cNvPr>
          <p:cNvSpPr>
            <a:spLocks noGrp="1"/>
          </p:cNvSpPr>
          <p:nvPr>
            <p:ph type="title"/>
          </p:nvPr>
        </p:nvSpPr>
        <p:spPr/>
        <p:txBody>
          <a:bodyPr>
            <a:normAutofit fontScale="90000"/>
          </a:bodyPr>
          <a:lstStyle/>
          <a:p>
            <a:r>
              <a:rPr lang="en-US" dirty="0">
                <a:latin typeface="Eras Medium ITC" panose="020B0602030504020804" pitchFamily="34" charset="0"/>
              </a:rPr>
              <a:t>Removing Unnecessary Values </a:t>
            </a:r>
          </a:p>
        </p:txBody>
      </p:sp>
      <p:pic>
        <p:nvPicPr>
          <p:cNvPr id="6" name="Picture 5">
            <a:extLst>
              <a:ext uri="{FF2B5EF4-FFF2-40B4-BE49-F238E27FC236}">
                <a16:creationId xmlns:a16="http://schemas.microsoft.com/office/drawing/2014/main" id="{D03B0C82-D9E3-FAEE-DD90-A9A65595BD51}"/>
              </a:ext>
            </a:extLst>
          </p:cNvPr>
          <p:cNvPicPr>
            <a:picLocks noChangeAspect="1"/>
          </p:cNvPicPr>
          <p:nvPr/>
        </p:nvPicPr>
        <p:blipFill>
          <a:blip r:embed="rId3"/>
          <a:stretch>
            <a:fillRect/>
          </a:stretch>
        </p:blipFill>
        <p:spPr>
          <a:xfrm>
            <a:off x="311700" y="1017800"/>
            <a:ext cx="6965284" cy="3147333"/>
          </a:xfrm>
          <a:prstGeom prst="rect">
            <a:avLst/>
          </a:prstGeom>
        </p:spPr>
      </p:pic>
    </p:spTree>
    <p:extLst>
      <p:ext uri="{BB962C8B-B14F-4D97-AF65-F5344CB8AC3E}">
        <p14:creationId xmlns:p14="http://schemas.microsoft.com/office/powerpoint/2010/main" val="618213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E4B-DEAD-CF47-D16B-320B919D6592}"/>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Casting Data</a:t>
            </a:r>
          </a:p>
        </p:txBody>
      </p:sp>
      <p:pic>
        <p:nvPicPr>
          <p:cNvPr id="5" name="Picture 4" descr="A screenshot of a computer&#10;&#10;Description automatically generated">
            <a:extLst>
              <a:ext uri="{FF2B5EF4-FFF2-40B4-BE49-F238E27FC236}">
                <a16:creationId xmlns:a16="http://schemas.microsoft.com/office/drawing/2014/main" id="{E9158310-65E1-F708-FCA0-B4CC5AF1A4B4}"/>
              </a:ext>
            </a:extLst>
          </p:cNvPr>
          <p:cNvPicPr>
            <a:picLocks noChangeAspect="1"/>
          </p:cNvPicPr>
          <p:nvPr/>
        </p:nvPicPr>
        <p:blipFill>
          <a:blip r:embed="rId3"/>
          <a:stretch>
            <a:fillRect/>
          </a:stretch>
        </p:blipFill>
        <p:spPr>
          <a:xfrm>
            <a:off x="311700" y="1017800"/>
            <a:ext cx="6747468" cy="3695635"/>
          </a:xfrm>
          <a:prstGeom prst="rect">
            <a:avLst/>
          </a:prstGeom>
        </p:spPr>
      </p:pic>
    </p:spTree>
    <p:extLst>
      <p:ext uri="{BB962C8B-B14F-4D97-AF65-F5344CB8AC3E}">
        <p14:creationId xmlns:p14="http://schemas.microsoft.com/office/powerpoint/2010/main" val="404841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9656-25F6-F356-4D9B-189C069A9731}"/>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Rename Columns</a:t>
            </a:r>
          </a:p>
        </p:txBody>
      </p:sp>
      <p:pic>
        <p:nvPicPr>
          <p:cNvPr id="9" name="Picture 8" descr="A screenshot of a computer&#10;&#10;Description automatically generated">
            <a:extLst>
              <a:ext uri="{FF2B5EF4-FFF2-40B4-BE49-F238E27FC236}">
                <a16:creationId xmlns:a16="http://schemas.microsoft.com/office/drawing/2014/main" id="{ACF4AD75-342C-EC05-D2CA-AB0C4E79A572}"/>
              </a:ext>
            </a:extLst>
          </p:cNvPr>
          <p:cNvPicPr>
            <a:picLocks noChangeAspect="1"/>
          </p:cNvPicPr>
          <p:nvPr/>
        </p:nvPicPr>
        <p:blipFill>
          <a:blip r:embed="rId2"/>
          <a:stretch>
            <a:fillRect/>
          </a:stretch>
        </p:blipFill>
        <p:spPr>
          <a:xfrm>
            <a:off x="416804" y="1017800"/>
            <a:ext cx="7036636" cy="3715700"/>
          </a:xfrm>
          <a:prstGeom prst="rect">
            <a:avLst/>
          </a:prstGeom>
        </p:spPr>
      </p:pic>
    </p:spTree>
    <p:extLst>
      <p:ext uri="{BB962C8B-B14F-4D97-AF65-F5344CB8AC3E}">
        <p14:creationId xmlns:p14="http://schemas.microsoft.com/office/powerpoint/2010/main" val="384055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0FC6-F184-D209-BA99-210835A99D82}"/>
              </a:ext>
            </a:extLst>
          </p:cNvPr>
          <p:cNvSpPr>
            <a:spLocks noGrp="1"/>
          </p:cNvSpPr>
          <p:nvPr>
            <p:ph type="title"/>
          </p:nvPr>
        </p:nvSpPr>
        <p:spPr>
          <a:xfrm>
            <a:off x="311700" y="23250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Transformation of Minutes Played Value</a:t>
            </a:r>
          </a:p>
        </p:txBody>
      </p:sp>
      <p:pic>
        <p:nvPicPr>
          <p:cNvPr id="4" name="Google Shape;117;p18">
            <a:extLst>
              <a:ext uri="{FF2B5EF4-FFF2-40B4-BE49-F238E27FC236}">
                <a16:creationId xmlns:a16="http://schemas.microsoft.com/office/drawing/2014/main" id="{5CF6E229-48CC-F2B5-2F08-00A5021A92FA}"/>
              </a:ext>
            </a:extLst>
          </p:cNvPr>
          <p:cNvPicPr preferRelativeResize="0"/>
          <p:nvPr/>
        </p:nvPicPr>
        <p:blipFill>
          <a:blip r:embed="rId3">
            <a:alphaModFix/>
          </a:blip>
          <a:stretch>
            <a:fillRect/>
          </a:stretch>
        </p:blipFill>
        <p:spPr>
          <a:xfrm>
            <a:off x="555810" y="840306"/>
            <a:ext cx="6328465" cy="3962921"/>
          </a:xfrm>
          <a:prstGeom prst="rect">
            <a:avLst/>
          </a:prstGeom>
          <a:noFill/>
          <a:ln>
            <a:noFill/>
          </a:ln>
        </p:spPr>
      </p:pic>
    </p:spTree>
    <p:extLst>
      <p:ext uri="{BB962C8B-B14F-4D97-AF65-F5344CB8AC3E}">
        <p14:creationId xmlns:p14="http://schemas.microsoft.com/office/powerpoint/2010/main" val="3841902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2B11-2C17-B1DB-709E-980E4B504E8A}"/>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Save Final Data to CSV File</a:t>
            </a:r>
          </a:p>
        </p:txBody>
      </p:sp>
      <p:pic>
        <p:nvPicPr>
          <p:cNvPr id="5" name="Picture 4" descr="A close-up of text&#10;&#10;Description automatically generated">
            <a:extLst>
              <a:ext uri="{FF2B5EF4-FFF2-40B4-BE49-F238E27FC236}">
                <a16:creationId xmlns:a16="http://schemas.microsoft.com/office/drawing/2014/main" id="{F04DE8D4-97CE-9BAB-81FA-B8994580DB00}"/>
              </a:ext>
            </a:extLst>
          </p:cNvPr>
          <p:cNvPicPr>
            <a:picLocks noChangeAspect="1"/>
          </p:cNvPicPr>
          <p:nvPr/>
        </p:nvPicPr>
        <p:blipFill>
          <a:blip r:embed="rId2"/>
          <a:stretch>
            <a:fillRect/>
          </a:stretch>
        </p:blipFill>
        <p:spPr>
          <a:xfrm>
            <a:off x="311700" y="1301080"/>
            <a:ext cx="6682594" cy="1368548"/>
          </a:xfrm>
          <a:prstGeom prst="rect">
            <a:avLst/>
          </a:prstGeom>
        </p:spPr>
      </p:pic>
    </p:spTree>
    <p:extLst>
      <p:ext uri="{BB962C8B-B14F-4D97-AF65-F5344CB8AC3E}">
        <p14:creationId xmlns:p14="http://schemas.microsoft.com/office/powerpoint/2010/main" val="4042810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F57E-D0D1-B07A-14F6-920EFA6CE257}"/>
              </a:ext>
            </a:extLst>
          </p:cNvPr>
          <p:cNvSpPr>
            <a:spLocks noGrp="1"/>
          </p:cNvSpPr>
          <p:nvPr>
            <p:ph type="title"/>
          </p:nvPr>
        </p:nvSpPr>
        <p:spPr>
          <a:xfrm>
            <a:off x="311700" y="232224"/>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SQL Code for Tables</a:t>
            </a:r>
          </a:p>
        </p:txBody>
      </p:sp>
      <p:pic>
        <p:nvPicPr>
          <p:cNvPr id="4" name="Google Shape;134;p21">
            <a:extLst>
              <a:ext uri="{FF2B5EF4-FFF2-40B4-BE49-F238E27FC236}">
                <a16:creationId xmlns:a16="http://schemas.microsoft.com/office/drawing/2014/main" id="{3D0D3476-76DE-1497-B094-BA671B0EE1D9}"/>
              </a:ext>
            </a:extLst>
          </p:cNvPr>
          <p:cNvPicPr preferRelativeResize="0"/>
          <p:nvPr/>
        </p:nvPicPr>
        <p:blipFill>
          <a:blip r:embed="rId2">
            <a:alphaModFix/>
          </a:blip>
          <a:stretch>
            <a:fillRect/>
          </a:stretch>
        </p:blipFill>
        <p:spPr>
          <a:xfrm>
            <a:off x="311700" y="840024"/>
            <a:ext cx="6897622" cy="3921161"/>
          </a:xfrm>
          <a:prstGeom prst="rect">
            <a:avLst/>
          </a:prstGeom>
          <a:noFill/>
          <a:ln>
            <a:noFill/>
          </a:ln>
        </p:spPr>
      </p:pic>
    </p:spTree>
    <p:extLst>
      <p:ext uri="{BB962C8B-B14F-4D97-AF65-F5344CB8AC3E}">
        <p14:creationId xmlns:p14="http://schemas.microsoft.com/office/powerpoint/2010/main" val="3761728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727D-C23B-EE7A-BD0F-8FED3B62AD13}"/>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Entity Relationship Diagram (ERD)</a:t>
            </a:r>
          </a:p>
        </p:txBody>
      </p:sp>
      <p:pic>
        <p:nvPicPr>
          <p:cNvPr id="5" name="Picture 4" descr="A screenshot of a computer&#10;&#10;Description automatically generated">
            <a:extLst>
              <a:ext uri="{FF2B5EF4-FFF2-40B4-BE49-F238E27FC236}">
                <a16:creationId xmlns:a16="http://schemas.microsoft.com/office/drawing/2014/main" id="{84190720-2E13-39BB-CEA0-F65AACAEAF7D}"/>
              </a:ext>
            </a:extLst>
          </p:cNvPr>
          <p:cNvPicPr>
            <a:picLocks noChangeAspect="1"/>
          </p:cNvPicPr>
          <p:nvPr/>
        </p:nvPicPr>
        <p:blipFill>
          <a:blip r:embed="rId2"/>
          <a:stretch>
            <a:fillRect/>
          </a:stretch>
        </p:blipFill>
        <p:spPr>
          <a:xfrm>
            <a:off x="2086631" y="878525"/>
            <a:ext cx="4970737" cy="3933483"/>
          </a:xfrm>
          <a:prstGeom prst="rect">
            <a:avLst/>
          </a:prstGeom>
        </p:spPr>
      </p:pic>
    </p:spTree>
    <p:extLst>
      <p:ext uri="{BB962C8B-B14F-4D97-AF65-F5344CB8AC3E}">
        <p14:creationId xmlns:p14="http://schemas.microsoft.com/office/powerpoint/2010/main" val="1394046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833A-1B68-0E58-4586-72D659B76412}"/>
              </a:ext>
            </a:extLst>
          </p:cNvPr>
          <p:cNvSpPr>
            <a:spLocks noGrp="1"/>
          </p:cNvSpPr>
          <p:nvPr>
            <p:ph type="title"/>
          </p:nvPr>
        </p:nvSpPr>
        <p:spPr>
          <a:xfrm>
            <a:off x="311700" y="28387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Exported Data</a:t>
            </a:r>
          </a:p>
        </p:txBody>
      </p:sp>
      <p:pic>
        <p:nvPicPr>
          <p:cNvPr id="4" name="Google Shape;140;p22">
            <a:extLst>
              <a:ext uri="{FF2B5EF4-FFF2-40B4-BE49-F238E27FC236}">
                <a16:creationId xmlns:a16="http://schemas.microsoft.com/office/drawing/2014/main" id="{381AF7AF-0E2B-5D53-E4CD-D7D04CA62214}"/>
              </a:ext>
            </a:extLst>
          </p:cNvPr>
          <p:cNvPicPr preferRelativeResize="0"/>
          <p:nvPr/>
        </p:nvPicPr>
        <p:blipFill>
          <a:blip r:embed="rId2">
            <a:alphaModFix/>
          </a:blip>
          <a:stretch>
            <a:fillRect/>
          </a:stretch>
        </p:blipFill>
        <p:spPr>
          <a:xfrm>
            <a:off x="311700" y="1017800"/>
            <a:ext cx="6614617" cy="3715700"/>
          </a:xfrm>
          <a:prstGeom prst="rect">
            <a:avLst/>
          </a:prstGeom>
          <a:noFill/>
          <a:ln>
            <a:noFill/>
          </a:ln>
        </p:spPr>
      </p:pic>
    </p:spTree>
    <p:extLst>
      <p:ext uri="{BB962C8B-B14F-4D97-AF65-F5344CB8AC3E}">
        <p14:creationId xmlns:p14="http://schemas.microsoft.com/office/powerpoint/2010/main" val="1541410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1936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Purpose: </a:t>
            </a:r>
            <a:endParaRPr dirty="0">
              <a:latin typeface="Eras Medium ITC" panose="020F0502020204030204" pitchFamily="34" charset="0"/>
              <a:cs typeface="Eras Medium ITC" panose="020F0502020204030204" pitchFamily="34" charset="0"/>
            </a:endParaRPr>
          </a:p>
        </p:txBody>
      </p:sp>
      <p:sp>
        <p:nvSpPr>
          <p:cNvPr id="93" name="Google Shape;93;p14"/>
          <p:cNvSpPr txBox="1">
            <a:spLocks noGrp="1"/>
          </p:cNvSpPr>
          <p:nvPr>
            <p:ph type="body" idx="1"/>
          </p:nvPr>
        </p:nvSpPr>
        <p:spPr>
          <a:xfrm>
            <a:off x="311700" y="801399"/>
            <a:ext cx="6187712" cy="3967246"/>
          </a:xfrm>
          <a:prstGeom prst="rect">
            <a:avLst/>
          </a:prstGeom>
        </p:spPr>
        <p:txBody>
          <a:bodyPr spcFirstLastPara="1" wrap="square" lIns="91425" tIns="91425" rIns="91425" bIns="91425" anchor="t" anchorCtr="0">
            <a:normAutofit fontScale="92500" lnSpcReduction="20000"/>
          </a:bodyPr>
          <a:lstStyle/>
          <a:p>
            <a:r>
              <a:rPr lang="en-US" dirty="0">
                <a:latin typeface="Eras Medium ITC" panose="020F0502020204030204" pitchFamily="34" charset="0"/>
                <a:cs typeface="Eras Medium ITC" panose="020F0502020204030204" pitchFamily="34" charset="0"/>
              </a:rPr>
              <a:t>We are a team of sports data engineers researching player data from the 2022 FIFA World Cup for team scouts to use, to determine the best players to recruit. </a:t>
            </a:r>
          </a:p>
          <a:p>
            <a:r>
              <a:rPr lang="en-US" dirty="0">
                <a:latin typeface="Eras Medium ITC" panose="020F0502020204030204" pitchFamily="34" charset="0"/>
                <a:cs typeface="Eras Medium ITC" panose="020F0502020204030204" pitchFamily="34" charset="0"/>
              </a:rPr>
              <a:t>We have been asked by a client company to process and upload player data from the 2022 FIFA World Cup for them to make adequate roster moves for the upcoming season.</a:t>
            </a:r>
          </a:p>
          <a:p>
            <a:r>
              <a:rPr lang="en-US" dirty="0">
                <a:latin typeface="Eras Medium ITC" panose="020F0502020204030204" pitchFamily="34" charset="0"/>
                <a:cs typeface="Eras Medium ITC" panose="020F0502020204030204" pitchFamily="34" charset="0"/>
              </a:rPr>
              <a:t>We sorted through multiple DataFrames of players offensive and defensive stats throughout the FIFA tournament, as well as their current market value and Overall FIFA Player Score, to come up with a complete DataFrame for scouting teams to use.</a:t>
            </a:r>
          </a:p>
          <a:p>
            <a:r>
              <a:rPr lang="en-US" dirty="0">
                <a:latin typeface="Eras Medium ITC" panose="020F0502020204030204" pitchFamily="34" charset="0"/>
                <a:cs typeface="Eras Medium ITC" panose="020F0502020204030204" pitchFamily="34" charset="0"/>
              </a:rPr>
              <a:t>We have chosen to work in the sports field because it is a topic we are all knowledgeable about and interested in.</a:t>
            </a:r>
          </a:p>
        </p:txBody>
      </p:sp>
      <p:pic>
        <p:nvPicPr>
          <p:cNvPr id="3" name="Picture 2" descr="A person in a football uniform kicking a ball&#10;&#10;Description automatically generated">
            <a:extLst>
              <a:ext uri="{FF2B5EF4-FFF2-40B4-BE49-F238E27FC236}">
                <a16:creationId xmlns:a16="http://schemas.microsoft.com/office/drawing/2014/main" id="{E38E81A0-421F-D69B-C5BA-7B8CBFA074AB}"/>
              </a:ext>
            </a:extLst>
          </p:cNvPr>
          <p:cNvPicPr>
            <a:picLocks noChangeAspect="1"/>
          </p:cNvPicPr>
          <p:nvPr/>
        </p:nvPicPr>
        <p:blipFill rotWithShape="1">
          <a:blip r:embed="rId3"/>
          <a:srcRect l="21792" t="1922" r="11716"/>
          <a:stretch/>
        </p:blipFill>
        <p:spPr>
          <a:xfrm>
            <a:off x="6577280" y="801399"/>
            <a:ext cx="2280976" cy="22460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F069-9F60-77EE-4B1E-53A645101B70}"/>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Ethical Considerations</a:t>
            </a:r>
          </a:p>
        </p:txBody>
      </p:sp>
      <p:sp>
        <p:nvSpPr>
          <p:cNvPr id="3" name="Text Placeholder 2">
            <a:extLst>
              <a:ext uri="{FF2B5EF4-FFF2-40B4-BE49-F238E27FC236}">
                <a16:creationId xmlns:a16="http://schemas.microsoft.com/office/drawing/2014/main" id="{D3E0E889-EEE5-C5E3-3DD5-8B649830D35D}"/>
              </a:ext>
            </a:extLst>
          </p:cNvPr>
          <p:cNvSpPr>
            <a:spLocks noGrp="1"/>
          </p:cNvSpPr>
          <p:nvPr>
            <p:ph type="body" idx="1"/>
          </p:nvPr>
        </p:nvSpPr>
        <p:spPr/>
        <p:txBody>
          <a:bodyPr/>
          <a:lstStyle/>
          <a:p>
            <a:r>
              <a:rPr lang="en-US" dirty="0">
                <a:latin typeface="Eras Medium ITC" panose="020F0502020204030204" pitchFamily="34" charset="0"/>
                <a:cs typeface="Eras Medium ITC" panose="020F0502020204030204" pitchFamily="34" charset="0"/>
              </a:rPr>
              <a:t>Data privacy: We ensured that all of the data we extracted from Kaggle was compliant with data privacy regulations. </a:t>
            </a:r>
          </a:p>
          <a:p>
            <a:r>
              <a:rPr lang="en-US" dirty="0">
                <a:latin typeface="Eras Medium ITC" panose="020F0502020204030204" pitchFamily="34" charset="0"/>
                <a:cs typeface="Eras Medium ITC" panose="020F0502020204030204" pitchFamily="34" charset="0"/>
              </a:rPr>
              <a:t>Consent: Since the data was extracted from Kaggle, a community platform that contains data free for public use, we obtained consent by agreeing to the site's terms and conditions. </a:t>
            </a:r>
          </a:p>
          <a:p>
            <a:r>
              <a:rPr lang="en-US" dirty="0">
                <a:latin typeface="Eras Medium ITC" panose="020F0502020204030204" pitchFamily="34" charset="0"/>
                <a:cs typeface="Eras Medium ITC" panose="020F0502020204030204" pitchFamily="34" charset="0"/>
              </a:rPr>
              <a:t>Data usage: We maintained transparency in the ETL process by documenting all of the steps we took and made this information accessible to relevant stakeholders. We communicated the purpose of the data extraction and how we intend to use the data.</a:t>
            </a:r>
          </a:p>
        </p:txBody>
      </p:sp>
    </p:spTree>
    <p:extLst>
      <p:ext uri="{BB962C8B-B14F-4D97-AF65-F5344CB8AC3E}">
        <p14:creationId xmlns:p14="http://schemas.microsoft.com/office/powerpoint/2010/main" val="3842794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3"/>
          <p:cNvSpPr txBox="1">
            <a:spLocks noGrp="1"/>
          </p:cNvSpPr>
          <p:nvPr>
            <p:ph type="title"/>
          </p:nvPr>
        </p:nvSpPr>
        <p:spPr>
          <a:xfrm>
            <a:off x="311700" y="1556400"/>
            <a:ext cx="8520600" cy="2030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Eras Medium ITC" panose="020F0502020204030204" pitchFamily="34" charset="0"/>
                <a:cs typeface="Eras Medium ITC" panose="020F0502020204030204" pitchFamily="34" charset="0"/>
              </a:rPr>
              <a:t>Thank you</a:t>
            </a:r>
            <a:endParaRPr dirty="0">
              <a:latin typeface="Eras Medium ITC" panose="020F0502020204030204" pitchFamily="34" charset="0"/>
              <a:cs typeface="Eras Medium ITC"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Questions:</a:t>
            </a:r>
            <a:endParaRPr dirty="0">
              <a:latin typeface="Eras Medium ITC" panose="020F0502020204030204" pitchFamily="34" charset="0"/>
              <a:cs typeface="Eras Medium ITC" panose="020F0502020204030204" pitchFamily="34" charset="0"/>
            </a:endParaRPr>
          </a:p>
        </p:txBody>
      </p:sp>
      <p:sp>
        <p:nvSpPr>
          <p:cNvPr id="100" name="Google Shape;100;p15"/>
          <p:cNvSpPr txBox="1">
            <a:spLocks noGrp="1"/>
          </p:cNvSpPr>
          <p:nvPr>
            <p:ph type="body" idx="1"/>
          </p:nvPr>
        </p:nvSpPr>
        <p:spPr>
          <a:xfrm>
            <a:off x="311700" y="878525"/>
            <a:ext cx="8520600" cy="3339000"/>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As sports data engineers working for scouting companies, some questions </a:t>
            </a:r>
            <a:r>
              <a:rPr lang="en-US" dirty="0">
                <a:latin typeface="Eras Medium ITC" panose="020F0502020204030204" pitchFamily="34" charset="0"/>
                <a:cs typeface="Eras Medium ITC" panose="020F0502020204030204" pitchFamily="34" charset="0"/>
              </a:rPr>
              <a:t>that we considered while performing our research were:</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What factors should determine what makes the players the “best”?</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are the players that out performed their market value during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had the most number of goals out of all the players in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Which players had the most touches per the amount of minutes per game?</a:t>
            </a:r>
            <a:endParaRPr dirty="0">
              <a:latin typeface="Eras Medium ITC" panose="020F0502020204030204" pitchFamily="34" charset="0"/>
              <a:cs typeface="Eras Medium ITC" panose="020F0502020204030204" pitchFamily="34" charset="0"/>
            </a:endParaRPr>
          </a:p>
        </p:txBody>
      </p:sp>
      <p:pic>
        <p:nvPicPr>
          <p:cNvPr id="3" name="Picture 2" descr="A group of men in sports uniforms&#10;&#10;Description automatically generated">
            <a:extLst>
              <a:ext uri="{FF2B5EF4-FFF2-40B4-BE49-F238E27FC236}">
                <a16:creationId xmlns:a16="http://schemas.microsoft.com/office/drawing/2014/main" id="{227A26A0-54A2-5619-6218-A0E0D0463F6E}"/>
              </a:ext>
            </a:extLst>
          </p:cNvPr>
          <p:cNvPicPr>
            <a:picLocks noChangeAspect="1"/>
          </p:cNvPicPr>
          <p:nvPr/>
        </p:nvPicPr>
        <p:blipFill>
          <a:blip r:embed="rId3"/>
          <a:stretch>
            <a:fillRect/>
          </a:stretch>
        </p:blipFill>
        <p:spPr>
          <a:xfrm>
            <a:off x="1929283" y="2718467"/>
            <a:ext cx="3597310" cy="20234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Applications Used:</a:t>
            </a:r>
            <a:endParaRPr dirty="0">
              <a:latin typeface="Eras Medium ITC" panose="020F0502020204030204" pitchFamily="34" charset="0"/>
              <a:cs typeface="Eras Medium ITC" panose="020F0502020204030204" pitchFamily="34" charset="0"/>
            </a:endParaRPr>
          </a:p>
          <a:p>
            <a:pPr marL="0" lvl="0" indent="0" algn="l" rtl="0">
              <a:spcBef>
                <a:spcPts val="0"/>
              </a:spcBef>
              <a:spcAft>
                <a:spcPts val="0"/>
              </a:spcAft>
              <a:buNone/>
            </a:pPr>
            <a:endParaRPr dirty="0"/>
          </a:p>
        </p:txBody>
      </p:sp>
      <p:sp>
        <p:nvSpPr>
          <p:cNvPr id="106" name="Google Shape;106;p16"/>
          <p:cNvSpPr txBox="1">
            <a:spLocks noGrp="1"/>
          </p:cNvSpPr>
          <p:nvPr>
            <p:ph type="body" idx="1"/>
          </p:nvPr>
        </p:nvSpPr>
        <p:spPr>
          <a:xfrm>
            <a:off x="311700" y="902249"/>
            <a:ext cx="8520600" cy="3970525"/>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The datasets that we used were found on Kaggle as csv files.</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The csv files were imported into Jupyter Notebook. We transformed and cleaned the data using both Pandas and Polars</a:t>
            </a:r>
            <a:r>
              <a:rPr lang="en-US" dirty="0">
                <a:latin typeface="Eras Medium ITC" panose="020F0502020204030204" pitchFamily="34" charset="0"/>
                <a:cs typeface="Eras Medium ITC" panose="020F0502020204030204" pitchFamily="34" charset="0"/>
              </a:rPr>
              <a: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Next, we exported the dataframe as a csv file and loaded it into pgAdmin as a SQL database. Here we wanted to create several tables to be able to better manage the larger dataset.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We then exported the data back out of pgAdmin and back into the Jupyter Notebook to ensure things were working properly. </a:t>
            </a:r>
          </a:p>
          <a:p>
            <a:r>
              <a:rPr lang="en" dirty="0">
                <a:latin typeface="Eras Medium ITC" panose="020F0502020204030204" pitchFamily="34" charset="0"/>
                <a:cs typeface="Eras Medium ITC" panose="020F0502020204030204" pitchFamily="34" charset="0"/>
              </a:rPr>
              <a:t>We used </a:t>
            </a:r>
            <a:r>
              <a:rPr lang="en" dirty="0" err="1">
                <a:latin typeface="Eras Medium ITC" panose="020F0502020204030204" pitchFamily="34" charset="0"/>
                <a:cs typeface="Eras Medium ITC" panose="020F0502020204030204" pitchFamily="34" charset="0"/>
              </a:rPr>
              <a:t>QuickDBD</a:t>
            </a:r>
            <a:r>
              <a:rPr lang="en" dirty="0">
                <a:latin typeface="Eras Medium ITC" panose="020F0502020204030204" pitchFamily="34" charset="0"/>
                <a:cs typeface="Eras Medium ITC" panose="020F0502020204030204" pitchFamily="34" charset="0"/>
              </a:rPr>
              <a:t> to create the ERD.</a:t>
            </a:r>
          </a:p>
          <a:p>
            <a:r>
              <a:rPr lang="en" dirty="0">
                <a:latin typeface="Eras Medium ITC" panose="020F0502020204030204" pitchFamily="34" charset="0"/>
                <a:cs typeface="Eras Medium ITC" panose="020F0502020204030204" pitchFamily="34" charset="0"/>
              </a:rPr>
              <a:t>When needed, we used AskBCS for help.</a:t>
            </a:r>
            <a:endParaRPr dirty="0">
              <a:latin typeface="Eras Medium ITC" panose="020F0502020204030204" pitchFamily="34" charset="0"/>
              <a:cs typeface="Eras Medium ITC"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E4B-DEAD-CF47-D16B-320B919D6592}"/>
              </a:ext>
            </a:extLst>
          </p:cNvPr>
          <p:cNvSpPr>
            <a:spLocks noGrp="1"/>
          </p:cNvSpPr>
          <p:nvPr>
            <p:ph type="title"/>
          </p:nvPr>
        </p:nvSpPr>
        <p:spPr/>
        <p:txBody>
          <a:bodyPr>
            <a:normAutofit fontScale="90000"/>
          </a:bodyPr>
          <a:lstStyle/>
          <a:p>
            <a:r>
              <a:rPr lang="en-US" dirty="0">
                <a:latin typeface="Eras Medium ITC" panose="020B0602030504020804" pitchFamily="34" charset="0"/>
              </a:rPr>
              <a:t>Encoded The Files as ANSI From Unicode UTF8</a:t>
            </a:r>
          </a:p>
        </p:txBody>
      </p:sp>
      <p:pic>
        <p:nvPicPr>
          <p:cNvPr id="7" name="Picture 6">
            <a:extLst>
              <a:ext uri="{FF2B5EF4-FFF2-40B4-BE49-F238E27FC236}">
                <a16:creationId xmlns:a16="http://schemas.microsoft.com/office/drawing/2014/main" id="{685B083B-CB7A-D010-4B4B-DD6158495EAC}"/>
              </a:ext>
            </a:extLst>
          </p:cNvPr>
          <p:cNvPicPr>
            <a:picLocks noChangeAspect="1"/>
          </p:cNvPicPr>
          <p:nvPr/>
        </p:nvPicPr>
        <p:blipFill>
          <a:blip r:embed="rId2"/>
          <a:stretch>
            <a:fillRect/>
          </a:stretch>
        </p:blipFill>
        <p:spPr>
          <a:xfrm>
            <a:off x="422232" y="1136548"/>
            <a:ext cx="2918713" cy="3596952"/>
          </a:xfrm>
          <a:prstGeom prst="rect">
            <a:avLst/>
          </a:prstGeom>
        </p:spPr>
      </p:pic>
      <p:pic>
        <p:nvPicPr>
          <p:cNvPr id="9" name="Picture 8">
            <a:extLst>
              <a:ext uri="{FF2B5EF4-FFF2-40B4-BE49-F238E27FC236}">
                <a16:creationId xmlns:a16="http://schemas.microsoft.com/office/drawing/2014/main" id="{559F648A-B65C-433B-11D0-FD0BCBF8758F}"/>
              </a:ext>
            </a:extLst>
          </p:cNvPr>
          <p:cNvPicPr>
            <a:picLocks noChangeAspect="1"/>
          </p:cNvPicPr>
          <p:nvPr/>
        </p:nvPicPr>
        <p:blipFill>
          <a:blip r:embed="rId3"/>
          <a:stretch>
            <a:fillRect/>
          </a:stretch>
        </p:blipFill>
        <p:spPr>
          <a:xfrm>
            <a:off x="5084466" y="1630754"/>
            <a:ext cx="3337849" cy="2095682"/>
          </a:xfrm>
          <a:prstGeom prst="rect">
            <a:avLst/>
          </a:prstGeom>
        </p:spPr>
      </p:pic>
      <p:sp>
        <p:nvSpPr>
          <p:cNvPr id="10" name="Arrow: Right 9">
            <a:extLst>
              <a:ext uri="{FF2B5EF4-FFF2-40B4-BE49-F238E27FC236}">
                <a16:creationId xmlns:a16="http://schemas.microsoft.com/office/drawing/2014/main" id="{CB48B42A-F363-B73D-FEEB-E8C4B8E31F94}"/>
              </a:ext>
            </a:extLst>
          </p:cNvPr>
          <p:cNvSpPr/>
          <p:nvPr/>
        </p:nvSpPr>
        <p:spPr>
          <a:xfrm>
            <a:off x="3737113" y="2454965"/>
            <a:ext cx="1093304" cy="4472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9612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23E1-36B1-1183-B9FC-5BE4AE673614}"/>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Importing Libraries and Dropping Duplicate Columns</a:t>
            </a:r>
          </a:p>
        </p:txBody>
      </p:sp>
      <p:pic>
        <p:nvPicPr>
          <p:cNvPr id="5" name="Picture 4" descr="A screenshot of a computer code&#10;&#10;Description automatically generated">
            <a:extLst>
              <a:ext uri="{FF2B5EF4-FFF2-40B4-BE49-F238E27FC236}">
                <a16:creationId xmlns:a16="http://schemas.microsoft.com/office/drawing/2014/main" id="{DFE55B8F-90EC-B2B2-AD25-DD15307E8585}"/>
              </a:ext>
            </a:extLst>
          </p:cNvPr>
          <p:cNvPicPr>
            <a:picLocks noChangeAspect="1"/>
          </p:cNvPicPr>
          <p:nvPr/>
        </p:nvPicPr>
        <p:blipFill>
          <a:blip r:embed="rId2"/>
          <a:stretch>
            <a:fillRect/>
          </a:stretch>
        </p:blipFill>
        <p:spPr>
          <a:xfrm>
            <a:off x="311700" y="1017800"/>
            <a:ext cx="6755012" cy="3268553"/>
          </a:xfrm>
          <a:prstGeom prst="rect">
            <a:avLst/>
          </a:prstGeom>
        </p:spPr>
      </p:pic>
    </p:spTree>
    <p:extLst>
      <p:ext uri="{BB962C8B-B14F-4D97-AF65-F5344CB8AC3E}">
        <p14:creationId xmlns:p14="http://schemas.microsoft.com/office/powerpoint/2010/main" val="1557662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CF49-B5F8-E1C6-97F3-DD8285540552}"/>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Merged DataFrames</a:t>
            </a:r>
          </a:p>
        </p:txBody>
      </p:sp>
      <p:pic>
        <p:nvPicPr>
          <p:cNvPr id="5" name="Picture 4" descr="A screenshot of a graph&#10;&#10;Description automatically generated">
            <a:extLst>
              <a:ext uri="{FF2B5EF4-FFF2-40B4-BE49-F238E27FC236}">
                <a16:creationId xmlns:a16="http://schemas.microsoft.com/office/drawing/2014/main" id="{133C265C-46FF-CA7D-CC17-3025A93C0C8C}"/>
              </a:ext>
            </a:extLst>
          </p:cNvPr>
          <p:cNvPicPr>
            <a:picLocks noChangeAspect="1"/>
          </p:cNvPicPr>
          <p:nvPr/>
        </p:nvPicPr>
        <p:blipFill>
          <a:blip r:embed="rId2"/>
          <a:stretch>
            <a:fillRect/>
          </a:stretch>
        </p:blipFill>
        <p:spPr>
          <a:xfrm>
            <a:off x="356997" y="1143974"/>
            <a:ext cx="8430006" cy="3207309"/>
          </a:xfrm>
          <a:prstGeom prst="rect">
            <a:avLst/>
          </a:prstGeom>
        </p:spPr>
      </p:pic>
    </p:spTree>
    <p:extLst>
      <p:ext uri="{BB962C8B-B14F-4D97-AF65-F5344CB8AC3E}">
        <p14:creationId xmlns:p14="http://schemas.microsoft.com/office/powerpoint/2010/main" val="3041833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1A0B-DA16-695A-E73C-E524276E8095}"/>
              </a:ext>
            </a:extLst>
          </p:cNvPr>
          <p:cNvSpPr>
            <a:spLocks noGrp="1"/>
          </p:cNvSpPr>
          <p:nvPr>
            <p:ph type="title"/>
          </p:nvPr>
        </p:nvSpPr>
        <p:spPr>
          <a:xfrm>
            <a:off x="71068" y="140493"/>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Convert Player First Names to Just Their Initial</a:t>
            </a:r>
          </a:p>
        </p:txBody>
      </p:sp>
      <p:pic>
        <p:nvPicPr>
          <p:cNvPr id="7" name="Picture 6">
            <a:extLst>
              <a:ext uri="{FF2B5EF4-FFF2-40B4-BE49-F238E27FC236}">
                <a16:creationId xmlns:a16="http://schemas.microsoft.com/office/drawing/2014/main" id="{EF3CAC4E-D77B-E2B6-22D8-45E3C3C54CE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388882" y="748293"/>
            <a:ext cx="6912123" cy="4064518"/>
          </a:xfrm>
          <a:prstGeom prst="rect">
            <a:avLst/>
          </a:prstGeom>
        </p:spPr>
      </p:pic>
    </p:spTree>
    <p:extLst>
      <p:ext uri="{BB962C8B-B14F-4D97-AF65-F5344CB8AC3E}">
        <p14:creationId xmlns:p14="http://schemas.microsoft.com/office/powerpoint/2010/main" val="2615536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E4B-DEAD-CF47-D16B-320B919D6592}"/>
              </a:ext>
            </a:extLst>
          </p:cNvPr>
          <p:cNvSpPr>
            <a:spLocks noGrp="1"/>
          </p:cNvSpPr>
          <p:nvPr>
            <p:ph type="title"/>
          </p:nvPr>
        </p:nvSpPr>
        <p:spPr>
          <a:xfrm>
            <a:off x="311700" y="98501"/>
            <a:ext cx="8520600" cy="607800"/>
          </a:xfrm>
        </p:spPr>
        <p:txBody>
          <a:bodyPr>
            <a:normAutofit fontScale="90000"/>
          </a:bodyPr>
          <a:lstStyle/>
          <a:p>
            <a:r>
              <a:rPr lang="en-US" dirty="0">
                <a:latin typeface="Eras Medium ITC" panose="020B0602030504020804" pitchFamily="34" charset="0"/>
              </a:rPr>
              <a:t>Convert Player Value Column From a String to a Float</a:t>
            </a:r>
          </a:p>
        </p:txBody>
      </p:sp>
      <p:pic>
        <p:nvPicPr>
          <p:cNvPr id="5" name="Picture 4">
            <a:extLst>
              <a:ext uri="{FF2B5EF4-FFF2-40B4-BE49-F238E27FC236}">
                <a16:creationId xmlns:a16="http://schemas.microsoft.com/office/drawing/2014/main" id="{202FB9C4-17C2-2FE8-DEB5-6BE7E0A898F8}"/>
              </a:ext>
            </a:extLst>
          </p:cNvPr>
          <p:cNvPicPr>
            <a:picLocks noChangeAspect="1"/>
          </p:cNvPicPr>
          <p:nvPr/>
        </p:nvPicPr>
        <p:blipFill>
          <a:blip r:embed="rId2"/>
          <a:stretch>
            <a:fillRect/>
          </a:stretch>
        </p:blipFill>
        <p:spPr>
          <a:xfrm>
            <a:off x="311700" y="784756"/>
            <a:ext cx="3063505" cy="2598645"/>
          </a:xfrm>
          <a:prstGeom prst="rect">
            <a:avLst/>
          </a:prstGeom>
        </p:spPr>
      </p:pic>
      <p:pic>
        <p:nvPicPr>
          <p:cNvPr id="7" name="Picture 6">
            <a:extLst>
              <a:ext uri="{FF2B5EF4-FFF2-40B4-BE49-F238E27FC236}">
                <a16:creationId xmlns:a16="http://schemas.microsoft.com/office/drawing/2014/main" id="{1D471C49-9F87-F9AE-9CF3-2BD915C74C1A}"/>
              </a:ext>
            </a:extLst>
          </p:cNvPr>
          <p:cNvPicPr>
            <a:picLocks noChangeAspect="1"/>
          </p:cNvPicPr>
          <p:nvPr/>
        </p:nvPicPr>
        <p:blipFill>
          <a:blip r:embed="rId3"/>
          <a:stretch>
            <a:fillRect/>
          </a:stretch>
        </p:blipFill>
        <p:spPr>
          <a:xfrm>
            <a:off x="4080444" y="784756"/>
            <a:ext cx="3801030" cy="3858296"/>
          </a:xfrm>
          <a:prstGeom prst="rect">
            <a:avLst/>
          </a:prstGeom>
        </p:spPr>
      </p:pic>
    </p:spTree>
    <p:extLst>
      <p:ext uri="{BB962C8B-B14F-4D97-AF65-F5344CB8AC3E}">
        <p14:creationId xmlns:p14="http://schemas.microsoft.com/office/powerpoint/2010/main" val="41194974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602</Words>
  <Application>Microsoft Office PowerPoint</Application>
  <PresentationFormat>On-screen Show (16:9)</PresentationFormat>
  <Paragraphs>49</Paragraphs>
  <Slides>21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Roboto</vt:lpstr>
      <vt:lpstr>Eras Medium ITC</vt:lpstr>
      <vt:lpstr>Arial</vt:lpstr>
      <vt:lpstr>Geometric</vt:lpstr>
      <vt:lpstr>Data Engineering: 2022 FIFA World Cup</vt:lpstr>
      <vt:lpstr>Purpose: </vt:lpstr>
      <vt:lpstr>Questions:</vt:lpstr>
      <vt:lpstr>Applications Used: </vt:lpstr>
      <vt:lpstr>Encoded The Files as ANSI From Unicode UTF8</vt:lpstr>
      <vt:lpstr>Importing Libraries and Dropping Duplicate Columns</vt:lpstr>
      <vt:lpstr>Merged DataFrames</vt:lpstr>
      <vt:lpstr>Convert Player First Names to Just Their Initial</vt:lpstr>
      <vt:lpstr>Convert Player Value Column From a String to a Float</vt:lpstr>
      <vt:lpstr>Drop Unnecessary Columns</vt:lpstr>
      <vt:lpstr>Create a Polars DataFrame</vt:lpstr>
      <vt:lpstr>Removing Unnecessary Values </vt:lpstr>
      <vt:lpstr>Casting Data</vt:lpstr>
      <vt:lpstr>Rename Columns</vt:lpstr>
      <vt:lpstr>Transformation of Minutes Played Value</vt:lpstr>
      <vt:lpstr>Save Final Data to CSV File</vt:lpstr>
      <vt:lpstr>SQL Code for Tables</vt:lpstr>
      <vt:lpstr>Entity Relationship Diagram (ERD)</vt:lpstr>
      <vt:lpstr>Exported Data</vt:lpstr>
      <vt:lpstr>Ethical Considerations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 Data Engineers: 2022 FIFA World Cup</dc:title>
  <cp:lastModifiedBy>Nelson Velasco</cp:lastModifiedBy>
  <cp:revision>8</cp:revision>
  <dcterms:modified xsi:type="dcterms:W3CDTF">2024-01-22T22:49:06Z</dcterms:modified>
</cp:coreProperties>
</file>